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61" r:id="rId4"/>
    <p:sldId id="260" r:id="rId5"/>
    <p:sldId id="262" r:id="rId6"/>
    <p:sldId id="263" r:id="rId7"/>
    <p:sldId id="267" r:id="rId8"/>
    <p:sldId id="264" r:id="rId9"/>
    <p:sldId id="268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H MARTERER" initials="E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12:55:52.316" idx="1">
    <p:pos x="7046" y="543"/>
    <p:text/>
    <p:extLst mod="1"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12:55:52.316" idx="1">
    <p:pos x="7046" y="543"/>
    <p:text>Après réception d'un mail de M. Mieuzet  informant de la bonne intégration du compte RAD dans l'annuaire d'elyco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12:55:52.316" idx="1">
    <p:pos x="7046" y="543"/>
    <p:text>Après réception d'un mail de M. Mieuzet  informant de la bonne intégration du compte RAD dans l'annuaire d'elyco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9A122-A6E8-4B10-B98B-944A3118ED4D}" type="datetimeFigureOut">
              <a:rPr lang="de-DE"/>
              <a:t>17.12.2019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14D7-26FC-401F-A65C-42BAF5035CF2}" type="slidenum">
              <a:rPr lang="de-DE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numerique-et-enseignement/numeritheque/gar/la-recuperation-par-lots-1239858.kjsp?RH=155292089697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index-education.com/fr-fr/edt/2018/S/STSWEB_(import)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index-education.com/fr-fr/edt/2018/S/STSWEB_(import)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Accès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uniquement</a:t>
            </a:r>
            <a:r>
              <a:rPr lang="en-US" dirty="0">
                <a:cs typeface="Calibri"/>
              </a:rPr>
              <a:t> par </a:t>
            </a:r>
            <a:r>
              <a:rPr lang="en-US" dirty="0" err="1">
                <a:cs typeface="Calibri"/>
              </a:rPr>
              <a:t>elyco</a:t>
            </a:r>
            <a:r>
              <a:rPr lang="en-US" dirty="0">
                <a:cs typeface="Calibri"/>
              </a:rPr>
              <a:t> pas </a:t>
            </a:r>
            <a:r>
              <a:rPr lang="en-US" dirty="0" err="1">
                <a:cs typeface="Calibri"/>
              </a:rPr>
              <a:t>école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directe</a:t>
            </a:r>
            <a:r>
              <a:rPr lang="en-US" dirty="0">
                <a:cs typeface="Calibri"/>
              </a:rPr>
              <a:t>... 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choix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académique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2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CPE, vie </a:t>
            </a:r>
            <a:r>
              <a:rPr lang="en-US" dirty="0" err="1"/>
              <a:t>scolaire</a:t>
            </a:r>
            <a:r>
              <a:rPr lang="en-US" dirty="0"/>
              <a:t> ne </a:t>
            </a:r>
            <a:r>
              <a:rPr lang="en-US" dirty="0" err="1"/>
              <a:t>peuvent</a:t>
            </a:r>
            <a:r>
              <a:rPr lang="en-US" dirty="0"/>
              <a:t> pas </a:t>
            </a:r>
            <a:r>
              <a:rPr lang="en-US" dirty="0" err="1"/>
              <a:t>être</a:t>
            </a:r>
            <a:r>
              <a:rPr lang="en-US" dirty="0"/>
              <a:t> RAD pour </a:t>
            </a:r>
            <a:r>
              <a:rPr lang="en-US" dirty="0" err="1"/>
              <a:t>l'instant</a:t>
            </a:r>
            <a:r>
              <a:rPr lang="en-US" dirty="0"/>
              <a:t> et </a:t>
            </a:r>
            <a:r>
              <a:rPr lang="en-US" dirty="0" err="1"/>
              <a:t>jusqu'en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2020</a:t>
            </a:r>
            <a:endParaRPr lang="fr-FR" dirty="0"/>
          </a:p>
          <a:p>
            <a:r>
              <a:rPr lang="en-US" dirty="0"/>
              <a:t>Après </a:t>
            </a:r>
            <a:r>
              <a:rPr lang="en-US" dirty="0" err="1"/>
              <a:t>réception</a:t>
            </a:r>
            <a:r>
              <a:rPr lang="en-US" dirty="0"/>
              <a:t> d'un mail de M. </a:t>
            </a:r>
            <a:r>
              <a:rPr lang="en-US" dirty="0" err="1"/>
              <a:t>Mieuzet</a:t>
            </a:r>
            <a:r>
              <a:rPr lang="en-US" dirty="0"/>
              <a:t>  informant de la bonne </a:t>
            </a:r>
            <a:r>
              <a:rPr lang="en-US" dirty="0" err="1"/>
              <a:t>intégration</a:t>
            </a:r>
            <a:r>
              <a:rPr lang="en-US" dirty="0"/>
              <a:t> du </a:t>
            </a:r>
            <a:r>
              <a:rPr lang="en-US" dirty="0" err="1"/>
              <a:t>compte</a:t>
            </a:r>
            <a:r>
              <a:rPr lang="en-US" dirty="0"/>
              <a:t> RAD dans </a:t>
            </a:r>
            <a:r>
              <a:rPr lang="en-US" dirty="0" err="1"/>
              <a:t>l'annuaire</a:t>
            </a:r>
            <a:r>
              <a:rPr lang="en-US" dirty="0"/>
              <a:t> </a:t>
            </a:r>
            <a:r>
              <a:rPr lang="en-US" dirty="0" err="1"/>
              <a:t>d'elyco</a:t>
            </a:r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3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err="1"/>
              <a:t>est</a:t>
            </a:r>
            <a:r>
              <a:rPr lang="en-US" dirty="0"/>
              <a:t> encore temps </a:t>
            </a:r>
            <a:r>
              <a:rPr lang="en-US" err="1"/>
              <a:t>d'affecter</a:t>
            </a:r>
            <a:r>
              <a:rPr lang="en-US" dirty="0"/>
              <a:t> les </a:t>
            </a:r>
            <a:r>
              <a:rPr lang="en-US" err="1"/>
              <a:t>mères</a:t>
            </a:r>
            <a:r>
              <a:rPr lang="en-US" dirty="0"/>
              <a:t> de </a:t>
            </a:r>
            <a:r>
              <a:rPr lang="en-US" err="1"/>
              <a:t>famille</a:t>
            </a:r>
            <a:r>
              <a:rPr lang="en-US" dirty="0"/>
              <a:t> </a:t>
            </a:r>
            <a:r>
              <a:rPr lang="en-US" err="1"/>
              <a:t>même</a:t>
            </a:r>
            <a:r>
              <a:rPr lang="en-US" dirty="0"/>
              <a:t> </a:t>
            </a:r>
            <a:r>
              <a:rPr lang="en-US" err="1"/>
              <a:t>si</a:t>
            </a:r>
            <a:r>
              <a:rPr lang="en-US" dirty="0"/>
              <a:t> </a:t>
            </a:r>
            <a:r>
              <a:rPr lang="en-US" err="1"/>
              <a:t>vous</a:t>
            </a:r>
            <a:r>
              <a:rPr lang="en-US" dirty="0"/>
              <a:t> </a:t>
            </a:r>
            <a:r>
              <a:rPr lang="en-US" err="1"/>
              <a:t>avez</a:t>
            </a:r>
            <a:r>
              <a:rPr lang="en-US" dirty="0"/>
              <a:t> déjà </a:t>
            </a:r>
            <a:r>
              <a:rPr lang="en-US" err="1"/>
              <a:t>affecté</a:t>
            </a:r>
            <a:r>
              <a:rPr lang="en-US" dirty="0"/>
              <a:t> les </a:t>
            </a:r>
            <a:r>
              <a:rPr lang="en-US"/>
              <a:t>ressource. SI ce n'est pas fait élèves</a:t>
            </a:r>
            <a:r>
              <a:rPr lang="en-US">
                <a:cs typeface="Calibri"/>
              </a:rPr>
              <a:t> ont message d'erreur données non initialisées.</a:t>
            </a:r>
            <a:endParaRPr lang="en-US" err="1"/>
          </a:p>
          <a:p>
            <a:r>
              <a:rPr lang="en-US">
                <a:cs typeface="Calibri"/>
              </a:rPr>
              <a:t>Pas de filtre existant encore</a:t>
            </a:r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06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 : webinaire DANE Nantes</a:t>
            </a:r>
          </a:p>
          <a:p>
            <a:r>
              <a:rPr lang="en-US">
                <a:cs typeface="Calibri"/>
              </a:rPr>
              <a:t>1- manuels numériques</a:t>
            </a:r>
          </a:p>
          <a:p>
            <a:r>
              <a:rPr lang="en-US">
                <a:cs typeface="Calibri"/>
              </a:rPr>
              <a:t>2- ressources gratuites ex. Plateformes d'exercices </a:t>
            </a:r>
          </a:p>
          <a:p>
            <a:r>
              <a:rPr lang="en-US">
                <a:cs typeface="Calibri"/>
              </a:rPr>
              <a:t>3-Pix, Lumni, mères de famille</a:t>
            </a:r>
          </a:p>
          <a:p>
            <a:r>
              <a:rPr lang="en-US">
                <a:cs typeface="Calibri"/>
              </a:rPr>
              <a:t>Possibilité d'attribuer aussi par population : 3 pop profs enseignants profs docs</a:t>
            </a:r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1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https://www.pedagogie.ac-nantes.fr/numerique-et-enseignement/numeritheque/gar/la-recuperation-par-lots-1239858.kjsp?RH=1552920896978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78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Sens </a:t>
            </a:r>
            <a:r>
              <a:rPr lang="en-US" dirty="0" err="1">
                <a:cs typeface="Calibri"/>
              </a:rPr>
              <a:t>d'attribution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définitive</a:t>
            </a:r>
          </a:p>
          <a:p>
            <a:r>
              <a:rPr lang="en-US" dirty="0" err="1">
                <a:cs typeface="Calibri"/>
              </a:rPr>
              <a:t>Demande</a:t>
            </a:r>
            <a:r>
              <a:rPr lang="en-US" dirty="0">
                <a:cs typeface="Calibri"/>
              </a:rPr>
              <a:t> possible de nouvelle </a:t>
            </a:r>
            <a:r>
              <a:rPr lang="en-US" dirty="0" err="1">
                <a:cs typeface="Calibri"/>
              </a:rPr>
              <a:t>ressource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processus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traitement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très</a:t>
            </a:r>
            <a:r>
              <a:rPr lang="en-US" dirty="0">
                <a:cs typeface="Calibri"/>
              </a:rPr>
              <a:t> long</a:t>
            </a:r>
            <a:endParaRPr lang="en-US"/>
          </a:p>
          <a:p>
            <a:r>
              <a:rPr lang="en-US" dirty="0" err="1">
                <a:cs typeface="Calibri"/>
              </a:rPr>
              <a:t>Libellés</a:t>
            </a:r>
            <a:r>
              <a:rPr lang="en-US" dirty="0">
                <a:cs typeface="Calibri"/>
              </a:rPr>
              <a:t> des classes à </a:t>
            </a:r>
            <a:r>
              <a:rPr lang="en-US" dirty="0" err="1">
                <a:cs typeface="Calibri"/>
              </a:rPr>
              <a:t>renseigner</a:t>
            </a:r>
            <a:r>
              <a:rPr lang="en-US" dirty="0">
                <a:cs typeface="Calibri"/>
              </a:rPr>
              <a:t> dans EDT </a:t>
            </a:r>
            <a:r>
              <a:rPr lang="en-US" dirty="0" err="1">
                <a:cs typeface="Calibri"/>
              </a:rPr>
              <a:t>sinon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classe</a:t>
            </a:r>
            <a:r>
              <a:rPr lang="en-US" dirty="0">
                <a:cs typeface="Calibri"/>
              </a:rPr>
              <a:t> = 2de, 2de</a:t>
            </a:r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Remonter</a:t>
            </a:r>
            <a:r>
              <a:rPr lang="en-US" dirty="0"/>
              <a:t> les liens </a:t>
            </a:r>
            <a:r>
              <a:rPr lang="en-US" dirty="0" err="1"/>
              <a:t>élèves</a:t>
            </a:r>
            <a:r>
              <a:rPr lang="en-US" dirty="0"/>
              <a:t> / </a:t>
            </a:r>
            <a:r>
              <a:rPr lang="en-US" dirty="0" err="1"/>
              <a:t>groupes</a:t>
            </a:r>
            <a:endParaRPr lang="en-US" dirty="0" err="1">
              <a:cs typeface="Calibri"/>
            </a:endParaRPr>
          </a:p>
          <a:p>
            <a:pPr marL="292100"/>
            <a:r>
              <a:rPr lang="en-US" dirty="0"/>
              <a:t> </a:t>
            </a:r>
            <a:r>
              <a:rPr lang="en-US" dirty="0" err="1"/>
              <a:t>Prérequis</a:t>
            </a:r>
            <a:r>
              <a:rPr lang="en-US" dirty="0"/>
              <a:t>  Les services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remontés</a:t>
            </a:r>
            <a:r>
              <a:rPr lang="en-US" dirty="0"/>
              <a:t> dans STSWEB (</a:t>
            </a:r>
            <a:r>
              <a:rPr lang="en-US" dirty="0">
                <a:hlinkClick r:id="rId3"/>
              </a:rPr>
              <a:t>STSWEB (import)</a:t>
            </a:r>
            <a:r>
              <a:rPr lang="en-US" dirty="0"/>
              <a:t>) et les </a:t>
            </a:r>
            <a:r>
              <a:rPr lang="en-US" dirty="0" err="1"/>
              <a:t>groupes</a:t>
            </a:r>
            <a:r>
              <a:rPr lang="en-US" dirty="0"/>
              <a:t> dans SIECLE.</a:t>
            </a:r>
            <a:endParaRPr lang="en-US" dirty="0">
              <a:cs typeface="Calibri"/>
            </a:endParaRPr>
          </a:p>
          <a:p>
            <a:pPr marL="292100"/>
            <a:r>
              <a:rPr lang="en-US" dirty="0" err="1"/>
              <a:t>Rendez-vous</a:t>
            </a:r>
            <a:r>
              <a:rPr lang="en-US" dirty="0"/>
              <a:t> dans le menu </a:t>
            </a:r>
            <a:r>
              <a:rPr lang="en-US" b="1" i="1" dirty="0"/>
              <a:t>Imports/Exports &gt; SIECLE &gt; Exporter les liens </a:t>
            </a:r>
            <a:r>
              <a:rPr lang="en-US" b="1" i="1" dirty="0" err="1"/>
              <a:t>élèves</a:t>
            </a:r>
            <a:r>
              <a:rPr lang="en-US" b="1" i="1" dirty="0"/>
              <a:t>/</a:t>
            </a:r>
            <a:r>
              <a:rPr lang="en-US" b="1" i="1" dirty="0" err="1"/>
              <a:t>groupes</a:t>
            </a:r>
            <a:r>
              <a:rPr lang="en-US" dirty="0"/>
              <a:t>."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60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Demande</a:t>
            </a:r>
            <a:r>
              <a:rPr lang="en-US" dirty="0">
                <a:cs typeface="Calibri"/>
              </a:rPr>
              <a:t> possible de nouvelle </a:t>
            </a:r>
            <a:r>
              <a:rPr lang="en-US" dirty="0" err="1">
                <a:cs typeface="Calibri"/>
              </a:rPr>
              <a:t>ressource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processus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traitement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très</a:t>
            </a:r>
            <a:r>
              <a:rPr lang="en-US" dirty="0">
                <a:cs typeface="Calibri"/>
              </a:rPr>
              <a:t> long</a:t>
            </a:r>
          </a:p>
          <a:p>
            <a:r>
              <a:rPr lang="en-US" dirty="0" err="1">
                <a:cs typeface="Calibri"/>
              </a:rPr>
              <a:t>Libellés</a:t>
            </a:r>
            <a:r>
              <a:rPr lang="en-US" dirty="0">
                <a:cs typeface="Calibri"/>
              </a:rPr>
              <a:t> des classes à </a:t>
            </a:r>
            <a:r>
              <a:rPr lang="en-US" dirty="0" err="1">
                <a:cs typeface="Calibri"/>
              </a:rPr>
              <a:t>renseigner</a:t>
            </a:r>
            <a:r>
              <a:rPr lang="en-US" dirty="0">
                <a:cs typeface="Calibri"/>
              </a:rPr>
              <a:t> dans EDT </a:t>
            </a:r>
            <a:r>
              <a:rPr lang="en-US" dirty="0" err="1">
                <a:cs typeface="Calibri"/>
              </a:rPr>
              <a:t>sinon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classe</a:t>
            </a:r>
            <a:r>
              <a:rPr lang="en-US" dirty="0">
                <a:cs typeface="Calibri"/>
              </a:rPr>
              <a:t> = 2de, 2de</a:t>
            </a:r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Remonter</a:t>
            </a:r>
            <a:r>
              <a:rPr lang="en-US" dirty="0"/>
              <a:t> les liens </a:t>
            </a:r>
            <a:r>
              <a:rPr lang="en-US" dirty="0" err="1"/>
              <a:t>élèves</a:t>
            </a:r>
            <a:r>
              <a:rPr lang="en-US" dirty="0"/>
              <a:t> / </a:t>
            </a:r>
            <a:r>
              <a:rPr lang="en-US" dirty="0" err="1"/>
              <a:t>groupes</a:t>
            </a:r>
            <a:endParaRPr lang="en-US" dirty="0" err="1">
              <a:cs typeface="Calibri"/>
            </a:endParaRPr>
          </a:p>
          <a:p>
            <a:pPr marL="292100"/>
            <a:r>
              <a:rPr lang="en-US" dirty="0"/>
              <a:t> </a:t>
            </a:r>
            <a:r>
              <a:rPr lang="en-US" dirty="0" err="1"/>
              <a:t>Prérequis</a:t>
            </a:r>
            <a:r>
              <a:rPr lang="en-US" dirty="0"/>
              <a:t>  Les services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remontés</a:t>
            </a:r>
            <a:r>
              <a:rPr lang="en-US" dirty="0"/>
              <a:t> dans STSWEB (</a:t>
            </a:r>
            <a:r>
              <a:rPr lang="en-US" dirty="0">
                <a:hlinkClick r:id="rId3"/>
              </a:rPr>
              <a:t>STSWEB (import)</a:t>
            </a:r>
            <a:r>
              <a:rPr lang="en-US" dirty="0"/>
              <a:t>) et les </a:t>
            </a:r>
            <a:r>
              <a:rPr lang="en-US" dirty="0" err="1"/>
              <a:t>groupes</a:t>
            </a:r>
            <a:r>
              <a:rPr lang="en-US" dirty="0"/>
              <a:t> dans SIECLE.</a:t>
            </a:r>
            <a:endParaRPr lang="en-US" dirty="0">
              <a:cs typeface="Calibri"/>
            </a:endParaRPr>
          </a:p>
          <a:p>
            <a:pPr marL="292100"/>
            <a:r>
              <a:rPr lang="en-US" dirty="0" err="1"/>
              <a:t>Rendez-vous</a:t>
            </a:r>
            <a:r>
              <a:rPr lang="en-US" dirty="0"/>
              <a:t> dans le menu </a:t>
            </a:r>
            <a:r>
              <a:rPr lang="en-US" b="1" i="1" dirty="0"/>
              <a:t>Imports/Exports &gt; SIECLE &gt; Exporter les liens </a:t>
            </a:r>
            <a:r>
              <a:rPr lang="en-US" b="1" i="1" dirty="0" err="1"/>
              <a:t>élèves</a:t>
            </a:r>
            <a:r>
              <a:rPr lang="en-US" b="1" i="1" dirty="0"/>
              <a:t>/</a:t>
            </a:r>
            <a:r>
              <a:rPr lang="en-US" b="1" i="1" dirty="0" err="1"/>
              <a:t>groupes</a:t>
            </a:r>
            <a:r>
              <a:rPr lang="en-US" dirty="0"/>
              <a:t>."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4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Déjà </a:t>
            </a:r>
            <a:r>
              <a:rPr lang="en-US" dirty="0" err="1">
                <a:cs typeface="Calibri"/>
              </a:rPr>
              <a:t>possibilité</a:t>
            </a:r>
            <a:r>
              <a:rPr lang="en-US" dirty="0">
                <a:cs typeface="Calibri"/>
              </a:rPr>
              <a:t> de faire des stats pour faire </a:t>
            </a:r>
            <a:r>
              <a:rPr lang="en-US" dirty="0" err="1">
                <a:cs typeface="Calibri"/>
              </a:rPr>
              <a:t>évoluer</a:t>
            </a:r>
            <a:r>
              <a:rPr lang="en-US" dirty="0">
                <a:cs typeface="Calibri"/>
              </a:rPr>
              <a:t> la politique </a:t>
            </a:r>
            <a:r>
              <a:rPr lang="en-US" dirty="0" err="1">
                <a:cs typeface="Calibri"/>
              </a:rPr>
              <a:t>documentaire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communiquer</a:t>
            </a:r>
            <a:r>
              <a:rPr lang="en-US" dirty="0">
                <a:cs typeface="Calibri"/>
              </a:rPr>
              <a:t> avec les </a:t>
            </a:r>
            <a:r>
              <a:rPr lang="en-US" dirty="0" err="1">
                <a:cs typeface="Calibri"/>
              </a:rPr>
              <a:t>utilisateurs</a:t>
            </a:r>
            <a:r>
              <a:rPr lang="en-US" dirty="0">
                <a:cs typeface="Calibri"/>
              </a:rPr>
              <a:t>...</a:t>
            </a:r>
          </a:p>
          <a:p>
            <a:r>
              <a:rPr lang="en-US" dirty="0">
                <a:cs typeface="Calibri"/>
              </a:rPr>
              <a:t>Le </a:t>
            </a:r>
            <a:r>
              <a:rPr lang="en-US" dirty="0" err="1">
                <a:cs typeface="Calibri"/>
              </a:rPr>
              <a:t>mieux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de prendre le plus grand ensemble possible : ex. </a:t>
            </a:r>
            <a:r>
              <a:rPr lang="en-US" dirty="0" err="1">
                <a:cs typeface="Calibri"/>
              </a:rPr>
              <a:t>Classe</a:t>
            </a:r>
            <a:r>
              <a:rPr lang="en-US" dirty="0">
                <a:cs typeface="Calibri"/>
              </a:rPr>
              <a:t> car </a:t>
            </a:r>
            <a:r>
              <a:rPr lang="en-US" dirty="0" err="1">
                <a:cs typeface="Calibri"/>
              </a:rPr>
              <a:t>s'il</a:t>
            </a:r>
            <a:r>
              <a:rPr lang="en-US" dirty="0">
                <a:cs typeface="Calibri"/>
              </a:rPr>
              <a:t> y a un </a:t>
            </a:r>
            <a:r>
              <a:rPr lang="en-US" dirty="0" err="1">
                <a:cs typeface="Calibri"/>
              </a:rPr>
              <a:t>chgt</a:t>
            </a:r>
            <a:r>
              <a:rPr lang="en-US" dirty="0">
                <a:cs typeface="Calibri"/>
              </a:rPr>
              <a:t> au sein de la </a:t>
            </a:r>
            <a:r>
              <a:rPr lang="en-US" dirty="0" err="1">
                <a:cs typeface="Calibri"/>
              </a:rPr>
              <a:t>classe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élèves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partant</a:t>
            </a:r>
            <a:r>
              <a:rPr lang="en-US" dirty="0">
                <a:cs typeface="Calibri"/>
              </a:rPr>
              <a:t> sera mis à jour</a:t>
            </a:r>
          </a:p>
          <a:p>
            <a:r>
              <a:rPr lang="en-US" dirty="0">
                <a:cs typeface="Calibri"/>
              </a:rPr>
              <a:t>Il </a:t>
            </a:r>
            <a:r>
              <a:rPr lang="en-US" dirty="0" err="1">
                <a:cs typeface="Calibri"/>
              </a:rPr>
              <a:t>pourrait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avoir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tarification</a:t>
            </a:r>
            <a:r>
              <a:rPr lang="en-US" dirty="0">
                <a:cs typeface="Calibri"/>
              </a:rPr>
              <a:t> à la </a:t>
            </a:r>
            <a:r>
              <a:rPr lang="en-US" dirty="0" err="1">
                <a:cs typeface="Calibri"/>
              </a:rPr>
              <a:t>connexion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chgt</a:t>
            </a:r>
            <a:r>
              <a:rPr lang="en-US" dirty="0">
                <a:cs typeface="Calibri"/>
              </a:rPr>
              <a:t> chez les </a:t>
            </a:r>
            <a:r>
              <a:rPr lang="en-US" dirty="0" err="1">
                <a:cs typeface="Calibri"/>
              </a:rPr>
              <a:t>éditeurs</a:t>
            </a:r>
            <a:r>
              <a:rPr lang="en-US" dirty="0">
                <a:cs typeface="Calibri"/>
              </a:rPr>
              <a:t>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14D7-26FC-401F-A65C-42BAF5035CF2}" type="slidenum">
              <a:rPr lang="de-DE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22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6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70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9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8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40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17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1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7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2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6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17.12.2019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0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numerique-et-enseignement/numeritheque/ga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antes.fr/numerique-et-enseignement/numeritheque/g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index-education.com/fr-fr/edt/2018/S/SIECL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 GAR et le </a:t>
            </a:r>
            <a:r>
              <a:rPr lang="de-DE" dirty="0" err="1"/>
              <a:t>Mediacentre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dirty="0"/>
              <a:t>Réunion RUPN Animation Cultures </a:t>
            </a:r>
            <a:r>
              <a:rPr lang="de-DE" dirty="0" err="1"/>
              <a:t>numériques</a:t>
            </a:r>
            <a:r>
              <a:rPr lang="de-DE" dirty="0"/>
              <a:t> 18/12/2019</a:t>
            </a:r>
          </a:p>
          <a:p>
            <a:r>
              <a:rPr lang="de-DE" dirty="0"/>
              <a:t>Source </a:t>
            </a:r>
            <a:r>
              <a:rPr lang="de-DE" dirty="0" err="1"/>
              <a:t>principale</a:t>
            </a:r>
            <a:r>
              <a:rPr lang="de-DE" dirty="0"/>
              <a:t> : Le GAR : </a:t>
            </a:r>
            <a:r>
              <a:rPr lang="de-DE" dirty="0" err="1"/>
              <a:t>tutoriels</a:t>
            </a:r>
            <a:r>
              <a:rPr lang="de-DE" dirty="0"/>
              <a:t> </a:t>
            </a:r>
            <a:r>
              <a:rPr lang="de-DE" dirty="0" err="1"/>
              <a:t>vidéos</a:t>
            </a:r>
            <a:r>
              <a:rPr lang="de-DE" dirty="0"/>
              <a:t>- </a:t>
            </a:r>
            <a:r>
              <a:rPr lang="de-DE" dirty="0" err="1"/>
              <a:t>Classe</a:t>
            </a:r>
            <a:r>
              <a:rPr lang="de-DE" dirty="0"/>
              <a:t> virtuelle du 11 </a:t>
            </a:r>
            <a:r>
              <a:rPr lang="de-DE" dirty="0" err="1"/>
              <a:t>décembre</a:t>
            </a:r>
            <a:r>
              <a:rPr lang="de-DE" dirty="0"/>
              <a:t>.        </a:t>
            </a:r>
            <a:endParaRPr lang="en-US" dirty="0"/>
          </a:p>
          <a:p>
            <a:r>
              <a:rPr lang="de-DE" dirty="0"/>
              <a:t>DANE Nantes. Disponible </a:t>
            </a:r>
            <a:r>
              <a:rPr lang="de-DE" dirty="0" err="1"/>
              <a:t>sur</a:t>
            </a:r>
            <a:r>
              <a:rPr lang="de-DE" dirty="0"/>
              <a:t>  :  </a:t>
            </a:r>
            <a:r>
              <a:rPr lang="de-DE" u="sng" dirty="0">
                <a:hlinkClick r:id="rId3"/>
              </a:rPr>
              <a:t>https://www.pedagogie.ac-nantes.fr/numerique-et-enseignement/numeritheque/gar/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Nouvelle version GAR rentrée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2900"/>
            <a:ext cx="7315200" cy="5120640"/>
          </a:xfrm>
        </p:spPr>
        <p:txBody>
          <a:bodyPr/>
          <a:lstStyle/>
          <a:p>
            <a:pPr>
              <a:buFont typeface="Wingdings" pitchFamily="18" charset="2"/>
              <a:buChar char="§"/>
            </a:pPr>
            <a:r>
              <a:rPr lang="fr-FR" sz="3200" dirty="0"/>
              <a:t>Diminution de la taille des icônes</a:t>
            </a:r>
            <a:endParaRPr lang="fr-FR" dirty="0"/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Outil de tri par classe ou discipline</a:t>
            </a:r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Disparition des ressources KNE et CNS hors GAR</a:t>
            </a:r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Mais le travail d'attribution restera avant chaque rentrée</a:t>
            </a:r>
          </a:p>
          <a:p>
            <a:pPr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1947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82635-B1E8-4B02-B62B-37126A06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connexion des élèves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60EA176-042F-4B2B-ACC1-C89948DB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09" y="1420692"/>
            <a:ext cx="7947803" cy="36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responsables d'affectation et </a:t>
            </a:r>
            <a:r>
              <a:rPr lang="fr-FR" dirty="0" err="1"/>
              <a:t>RADélégué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446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dirty="0"/>
              <a:t>Sont RA : les CE et les professeurs documentalistes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Pour nommer des RAD : </a:t>
            </a:r>
            <a:r>
              <a:rPr lang="fr-FR" sz="3200" dirty="0">
                <a:hlinkClick r:id="rId3"/>
              </a:rPr>
              <a:t>formulaire en ligne</a:t>
            </a:r>
            <a:r>
              <a:rPr lang="fr-FR" sz="3200" dirty="0"/>
              <a:t> puis connexion sur </a:t>
            </a:r>
            <a:r>
              <a:rPr lang="fr-FR" sz="3200" dirty="0" err="1"/>
              <a:t>elyco</a:t>
            </a:r>
            <a:r>
              <a:rPr lang="fr-FR" sz="3200" dirty="0"/>
              <a:t> à partir compte INVITE 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C2DB264-91B7-49A9-9FD5-A621C681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325" y="2936966"/>
            <a:ext cx="3994030" cy="36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mères de famille 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ex. : </a:t>
            </a:r>
            <a:r>
              <a:rPr lang="fr-FR" sz="2000" u="sng" dirty="0" err="1"/>
              <a:t>Educadhoc_GAR</a:t>
            </a:r>
            <a:r>
              <a:rPr lang="fr-FR" sz="2000" u="sng" dirty="0"/>
              <a:t> (mère de famille)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18" charset="2"/>
              <a:buChar char="§"/>
            </a:pPr>
            <a:r>
              <a:rPr lang="fr-FR" sz="3200"/>
              <a:t>A affecter à l'établissement dans un premier temps avant d'affecter les ressources </a:t>
            </a:r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N'apparaissent pas dans le </a:t>
            </a:r>
            <a:r>
              <a:rPr lang="fr-FR" sz="3200" err="1"/>
              <a:t>médiacentre</a:t>
            </a:r>
          </a:p>
        </p:txBody>
      </p:sp>
    </p:spTree>
    <p:extLst>
      <p:ext uri="{BB962C8B-B14F-4D97-AF65-F5344CB8AC3E}">
        <p14:creationId xmlns:p14="http://schemas.microsoft.com/office/powerpoint/2010/main" val="224187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abonnements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49730"/>
            <a:ext cx="7315200" cy="5135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/>
              <a:t>Individuels : </a:t>
            </a:r>
          </a:p>
          <a:p>
            <a:pPr>
              <a:buNone/>
            </a:pPr>
            <a:r>
              <a:rPr lang="fr-FR" sz="3200"/>
              <a:t>Licences limitées et attribution à des individus ou des groupes</a:t>
            </a:r>
          </a:p>
          <a:p>
            <a:pPr>
              <a:buNone/>
            </a:pPr>
            <a:endParaRPr lang="fr-FR" sz="3200" dirty="0"/>
          </a:p>
          <a:p>
            <a:pPr>
              <a:buNone/>
            </a:pPr>
            <a:r>
              <a:rPr lang="fr-FR" sz="3200"/>
              <a:t>Etablissement : </a:t>
            </a:r>
          </a:p>
          <a:p>
            <a:pPr>
              <a:buNone/>
            </a:pPr>
            <a:r>
              <a:rPr lang="fr-FR" sz="3200"/>
              <a:t>Ressources gratuites et licence illimitée</a:t>
            </a:r>
            <a:endParaRPr lang="fr-FR" sz="3200" dirty="0"/>
          </a:p>
          <a:p>
            <a:pPr>
              <a:buNone/>
            </a:pPr>
            <a:r>
              <a:rPr lang="fr-FR" sz="3200"/>
              <a:t>Attribution en masse aux 3 catégories de population (élèves, enseignants, professeur documentalistes)</a:t>
            </a:r>
            <a:endParaRPr lang="fr-FR" sz="3200" dirty="0"/>
          </a:p>
          <a:p>
            <a:pPr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6403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Attribution par ressource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9DEDE93-FA1A-4BFF-AFC9-8A075FE4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9268" y="910592"/>
            <a:ext cx="7315200" cy="50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8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Récupération des exemplaires par lot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531" y="1338561"/>
            <a:ext cx="7085163" cy="5796375"/>
          </a:xfrm>
        </p:spPr>
        <p:txBody>
          <a:bodyPr>
            <a:normAutofit/>
          </a:bodyPr>
          <a:lstStyle/>
          <a:p>
            <a:pPr>
              <a:buFont typeface="Wingdings" pitchFamily="18" charset="2"/>
              <a:buChar char="§"/>
            </a:pPr>
            <a:r>
              <a:rPr lang="fr-FR" sz="3200" dirty="0"/>
              <a:t>    Si erreur d'attribution ou départ ou arrivée</a:t>
            </a:r>
            <a:endParaRPr lang="fr-FR" dirty="0"/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Possibilité de récupérer des licences d'élèves ou d'enseignants </a:t>
            </a:r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Il arrive souvent que les licences récupérées n'apparaissent pas directement dans le GAR. Il faut alors contacter les éditeurs.</a:t>
            </a:r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5169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fréquents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252297"/>
            <a:ext cx="7315200" cy="5120640"/>
          </a:xfrm>
        </p:spPr>
        <p:txBody>
          <a:bodyPr>
            <a:normAutofit lnSpcReduction="10000"/>
          </a:bodyPr>
          <a:lstStyle/>
          <a:p>
            <a:pPr>
              <a:buFont typeface="Wingdings" pitchFamily="18" charset="2"/>
              <a:buChar char="§"/>
            </a:pPr>
            <a:r>
              <a:rPr lang="fr-FR" sz="3200" dirty="0"/>
              <a:t>2 Messages d'erreur lors de la connexion au GAR : actualiser ou fermer une connexion au GAR (</a:t>
            </a:r>
            <a:r>
              <a:rPr lang="fr-FR" sz="3200" dirty="0" err="1"/>
              <a:t>monoconnexion</a:t>
            </a:r>
            <a:r>
              <a:rPr lang="fr-FR" sz="3200" dirty="0"/>
              <a:t>)</a:t>
            </a:r>
            <a:endParaRPr lang="fr-FR" dirty="0"/>
          </a:p>
          <a:p>
            <a:pPr>
              <a:buFont typeface="Wingdings" pitchFamily="18" charset="2"/>
              <a:buChar char="§"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Enseignant sur plusieurs établissements : envoyer un ticket</a:t>
            </a:r>
            <a:endParaRPr lang="fr-FR" dirty="0"/>
          </a:p>
          <a:p>
            <a:pPr marL="0" indent="0">
              <a:buNone/>
            </a:pPr>
            <a:endParaRPr lang="fr-FR" sz="3200" dirty="0"/>
          </a:p>
          <a:p>
            <a:pPr>
              <a:buFont typeface="Wingdings" pitchFamily="18" charset="2"/>
              <a:buChar char="§"/>
            </a:pPr>
            <a:r>
              <a:rPr lang="fr-FR" sz="3200" dirty="0"/>
              <a:t>Pas de groupes dans le GAR :</a:t>
            </a:r>
          </a:p>
          <a:p>
            <a:pPr marL="0" indent="0">
              <a:buNone/>
            </a:pPr>
            <a:r>
              <a:rPr lang="fr-FR" sz="3200" dirty="0">
                <a:hlinkClick r:id="rId3"/>
              </a:rPr>
              <a:t>https://doc.index-education.com/fr-fr/edt/2018/S/SIECLE.htm</a:t>
            </a:r>
            <a:endParaRPr lang="fr-FR"/>
          </a:p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488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73113-3E0F-4D1E-A49D-A663905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Assistance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9B89-143C-4FF0-8FF1-A850E867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252297"/>
            <a:ext cx="7315200" cy="512064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200" dirty="0"/>
          </a:p>
          <a:p>
            <a:pPr>
              <a:buNone/>
            </a:pPr>
            <a:endParaRPr lang="fr-FR" sz="3200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6F51A24-2762-409D-BC06-C1811A2C2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7403"/>
            <a:ext cx="2743200" cy="323193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38D9A197-F156-4A14-A81F-617D2F663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17" y="2611957"/>
            <a:ext cx="4914180" cy="36756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1109366-54C5-4309-A1CF-EC20DDBD2090}"/>
              </a:ext>
            </a:extLst>
          </p:cNvPr>
          <p:cNvSpPr txBox="1"/>
          <p:nvPr/>
        </p:nvSpPr>
        <p:spPr>
          <a:xfrm>
            <a:off x="4307457" y="1352909"/>
            <a:ext cx="592059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/>
              <a:t>jean-yves.mieuzet@ac-nantes.fr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395996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0</Words>
  <Application>Microsoft Office PowerPoint</Application>
  <PresentationFormat>Grand écran</PresentationFormat>
  <Paragraphs>0</Paragraphs>
  <Slides>10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Cadre</vt:lpstr>
      <vt:lpstr>Le GAR et le Mediacentre</vt:lpstr>
      <vt:lpstr>La connexion des élèves</vt:lpstr>
      <vt:lpstr>Les responsables d'affectation et RADélégué</vt:lpstr>
      <vt:lpstr>Les mères de famille   ex. : Educadhoc_GAR (mère de famille)</vt:lpstr>
      <vt:lpstr>Les abonnements</vt:lpstr>
      <vt:lpstr>Attribution par ressource</vt:lpstr>
      <vt:lpstr>Récupération des exemplaires par lot</vt:lpstr>
      <vt:lpstr>Problèmes fréquents</vt:lpstr>
      <vt:lpstr>Assistance</vt:lpstr>
      <vt:lpstr>Nouvelle version GAR rentrée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GAR et le Medica</dc:title>
  <dc:creator/>
  <cp:lastModifiedBy/>
  <cp:revision>250</cp:revision>
  <dcterms:created xsi:type="dcterms:W3CDTF">2012-07-30T22:21:58Z</dcterms:created>
  <dcterms:modified xsi:type="dcterms:W3CDTF">2019-12-17T15:44:37Z</dcterms:modified>
</cp:coreProperties>
</file>